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23" r:id="rId2"/>
    <p:sldId id="276" r:id="rId3"/>
    <p:sldId id="277" r:id="rId4"/>
    <p:sldId id="292" r:id="rId5"/>
    <p:sldId id="293" r:id="rId6"/>
    <p:sldId id="294"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20" r:id="rId33"/>
    <p:sldId id="321" r:id="rId34"/>
  </p:sldIdLst>
  <p:sldSz cx="9144000" cy="6858000" type="letter"/>
  <p:notesSz cx="6858000" cy="9144000"/>
  <p:defaultText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1D6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5" autoAdjust="0"/>
    <p:restoredTop sz="94619" autoAdjust="0"/>
  </p:normalViewPr>
  <p:slideViewPr>
    <p:cSldViewPr snapToGrid="0" snapToObjects="1">
      <p:cViewPr>
        <p:scale>
          <a:sx n="100" d="100"/>
          <a:sy n="100" d="100"/>
        </p:scale>
        <p:origin x="-869"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2.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2.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2.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2.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ID-2001</a:t>
            </a:r>
            <a:endParaRPr lang="en-US" sz="1300" dirty="0"/>
          </a:p>
        </c:rich>
      </c:tx>
      <c:layout/>
      <c:overlay val="0"/>
      <c:spPr>
        <a:noFill/>
        <a:ln w="25400">
          <a:noFill/>
        </a:ln>
      </c:spPr>
    </c:title>
    <c:autoTitleDeleted val="0"/>
    <c:plotArea>
      <c:layout/>
      <c:barChart>
        <c:barDir val="bar"/>
        <c:grouping val="clustered"/>
        <c:varyColors val="0"/>
        <c:ser>
          <c:idx val="0"/>
          <c:order val="0"/>
          <c:tx>
            <c:v>Trial 2</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5.0'!$D$23:$D$24</c:f>
              <c:strCache>
                <c:ptCount val="2"/>
                <c:pt idx="0">
                  <c:v>Goal</c:v>
                </c:pt>
                <c:pt idx="1">
                  <c:v>Total</c:v>
                </c:pt>
              </c:strCache>
            </c:strRef>
          </c:cat>
          <c:val>
            <c:numRef>
              <c:f>'4.0 and 5.0'!$I$47:$I$48</c:f>
              <c:numCache>
                <c:formatCode>General</c:formatCode>
                <c:ptCount val="2"/>
                <c:pt idx="0">
                  <c:v>20</c:v>
                </c:pt>
                <c:pt idx="1">
                  <c:v>24</c:v>
                </c:pt>
              </c:numCache>
            </c:numRef>
          </c:val>
        </c:ser>
        <c:ser>
          <c:idx val="1"/>
          <c:order val="1"/>
          <c:tx>
            <c:v>Trial 1</c:v>
          </c:tx>
          <c:spPr>
            <a:solidFill>
              <a:srgbClr val="D99694"/>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val>
            <c:numRef>
              <c:f>'4.0 and 5.0'!$I$23:$I$24</c:f>
              <c:numCache>
                <c:formatCode>General</c:formatCode>
                <c:ptCount val="2"/>
                <c:pt idx="0">
                  <c:v>20</c:v>
                </c:pt>
                <c:pt idx="1">
                  <c:v>13</c:v>
                </c:pt>
              </c:numCache>
            </c:numRef>
          </c:val>
        </c:ser>
        <c:dLbls>
          <c:showLegendKey val="0"/>
          <c:showVal val="1"/>
          <c:showCatName val="0"/>
          <c:showSerName val="0"/>
          <c:showPercent val="0"/>
          <c:showBubbleSize val="0"/>
        </c:dLbls>
        <c:gapWidth val="150"/>
        <c:axId val="76109696"/>
        <c:axId val="100201216"/>
      </c:barChart>
      <c:catAx>
        <c:axId val="76109696"/>
        <c:scaling>
          <c:orientation val="minMax"/>
        </c:scaling>
        <c:delete val="0"/>
        <c:axPos val="l"/>
        <c:numFmt formatCode="General" sourceLinked="1"/>
        <c:majorTickMark val="out"/>
        <c:minorTickMark val="none"/>
        <c:tickLblPos val="nextTo"/>
        <c:spPr>
          <a:ln w="3175">
            <a:solidFill>
              <a:srgbClr val="808080"/>
            </a:solidFill>
            <a:prstDash val="solid"/>
          </a:ln>
        </c:spPr>
        <c:crossAx val="100201216"/>
        <c:crosses val="autoZero"/>
        <c:auto val="1"/>
        <c:lblAlgn val="ctr"/>
        <c:lblOffset val="100"/>
        <c:noMultiLvlLbl val="0"/>
      </c:catAx>
      <c:valAx>
        <c:axId val="100201216"/>
        <c:scaling>
          <c:orientation val="minMax"/>
          <c:max val="25"/>
        </c:scaling>
        <c:delete val="0"/>
        <c:axPos val="b"/>
        <c:numFmt formatCode="General" sourceLinked="1"/>
        <c:majorTickMark val="out"/>
        <c:minorTickMark val="none"/>
        <c:tickLblPos val="nextTo"/>
        <c:spPr>
          <a:ln w="3175">
            <a:solidFill>
              <a:srgbClr val="808080"/>
            </a:solidFill>
            <a:prstDash val="solid"/>
          </a:ln>
        </c:spPr>
        <c:crossAx val="76109696"/>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ID-2001</a:t>
            </a:r>
            <a:endParaRPr lang="en-US" sz="1300" dirty="0"/>
          </a:p>
        </c:rich>
      </c:tx>
      <c:layout/>
      <c:overlay val="0"/>
      <c:spPr>
        <a:noFill/>
        <a:ln w="25400">
          <a:noFill/>
        </a:ln>
      </c:spPr>
    </c:title>
    <c:autoTitleDeleted val="0"/>
    <c:plotArea>
      <c:layout/>
      <c:barChart>
        <c:barDir val="bar"/>
        <c:grouping val="clustered"/>
        <c:varyColors val="0"/>
        <c:ser>
          <c:idx val="0"/>
          <c:order val="0"/>
          <c:tx>
            <c:v>Trial 2</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5.0'!$B$27:$B$30</c:f>
              <c:strCache>
                <c:ptCount val="4"/>
                <c:pt idx="0">
                  <c:v>Creative Management</c:v>
                </c:pt>
                <c:pt idx="1">
                  <c:v>Emotional*</c:v>
                </c:pt>
                <c:pt idx="2">
                  <c:v>Daily Problem Solving</c:v>
                </c:pt>
                <c:pt idx="3">
                  <c:v>Role Model</c:v>
                </c:pt>
              </c:strCache>
            </c:strRef>
          </c:cat>
          <c:val>
            <c:numRef>
              <c:f>'4.0 and 5.0'!$I$51:$I$54</c:f>
              <c:numCache>
                <c:formatCode>General</c:formatCode>
                <c:ptCount val="4"/>
                <c:pt idx="0">
                  <c:v>5</c:v>
                </c:pt>
                <c:pt idx="1">
                  <c:v>8</c:v>
                </c:pt>
                <c:pt idx="2">
                  <c:v>5</c:v>
                </c:pt>
                <c:pt idx="3">
                  <c:v>6</c:v>
                </c:pt>
              </c:numCache>
            </c:numRef>
          </c:val>
        </c:ser>
        <c:ser>
          <c:idx val="1"/>
          <c:order val="1"/>
          <c:tx>
            <c:v>Trial 1</c:v>
          </c:tx>
          <c:spPr>
            <a:solidFill>
              <a:srgbClr val="D99694"/>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val>
            <c:numRef>
              <c:f>'4.0 and 5.0'!$I$27:$I$30</c:f>
              <c:numCache>
                <c:formatCode>General</c:formatCode>
                <c:ptCount val="4"/>
                <c:pt idx="0">
                  <c:v>4</c:v>
                </c:pt>
                <c:pt idx="1">
                  <c:v>3</c:v>
                </c:pt>
                <c:pt idx="2">
                  <c:v>4</c:v>
                </c:pt>
                <c:pt idx="3">
                  <c:v>2</c:v>
                </c:pt>
              </c:numCache>
            </c:numRef>
          </c:val>
        </c:ser>
        <c:dLbls>
          <c:showLegendKey val="0"/>
          <c:showVal val="1"/>
          <c:showCatName val="0"/>
          <c:showSerName val="0"/>
          <c:showPercent val="0"/>
          <c:showBubbleSize val="0"/>
        </c:dLbls>
        <c:gapWidth val="150"/>
        <c:axId val="136888320"/>
        <c:axId val="136889856"/>
      </c:barChart>
      <c:catAx>
        <c:axId val="136888320"/>
        <c:scaling>
          <c:orientation val="minMax"/>
        </c:scaling>
        <c:delete val="0"/>
        <c:axPos val="l"/>
        <c:numFmt formatCode="General" sourceLinked="1"/>
        <c:majorTickMark val="out"/>
        <c:minorTickMark val="none"/>
        <c:tickLblPos val="nextTo"/>
        <c:spPr>
          <a:ln w="3175">
            <a:solidFill>
              <a:srgbClr val="808080"/>
            </a:solidFill>
            <a:prstDash val="solid"/>
          </a:ln>
        </c:spPr>
        <c:crossAx val="136889856"/>
        <c:crosses val="autoZero"/>
        <c:auto val="1"/>
        <c:lblAlgn val="ctr"/>
        <c:lblOffset val="100"/>
        <c:noMultiLvlLbl val="0"/>
      </c:catAx>
      <c:valAx>
        <c:axId val="136889856"/>
        <c:scaling>
          <c:orientation val="minMax"/>
        </c:scaling>
        <c:delete val="0"/>
        <c:axPos val="b"/>
        <c:numFmt formatCode="General" sourceLinked="1"/>
        <c:majorTickMark val="out"/>
        <c:minorTickMark val="none"/>
        <c:tickLblPos val="nextTo"/>
        <c:spPr>
          <a:ln w="3175">
            <a:solidFill>
              <a:srgbClr val="808080"/>
            </a:solidFill>
            <a:prstDash val="solid"/>
          </a:ln>
        </c:spPr>
        <c:crossAx val="136888320"/>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ID-2001</a:t>
            </a:r>
            <a:endParaRPr lang="en-US" sz="1300" dirty="0"/>
          </a:p>
        </c:rich>
      </c:tx>
      <c:layout/>
      <c:overlay val="0"/>
      <c:spPr>
        <a:noFill/>
        <a:ln w="25400">
          <a:noFill/>
        </a:ln>
      </c:spPr>
    </c:title>
    <c:autoTitleDeleted val="0"/>
    <c:plotArea>
      <c:layout/>
      <c:barChart>
        <c:barDir val="bar"/>
        <c:grouping val="clustered"/>
        <c:varyColors val="0"/>
        <c:ser>
          <c:idx val="0"/>
          <c:order val="0"/>
          <c:tx>
            <c:v>Trial 2</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5.0'!$D$39:$D$42</c:f>
              <c:strCache>
                <c:ptCount val="4"/>
                <c:pt idx="0">
                  <c:v>Feedback &amp; Coaching</c:v>
                </c:pt>
                <c:pt idx="1">
                  <c:v>Measurement &amp; Direction</c:v>
                </c:pt>
                <c:pt idx="2">
                  <c:v>Providing Resources</c:v>
                </c:pt>
                <c:pt idx="3">
                  <c:v>Support for Change*</c:v>
                </c:pt>
              </c:strCache>
            </c:strRef>
          </c:cat>
          <c:val>
            <c:numRef>
              <c:f>'4.0 and 5.0'!$I$63:$I$66</c:f>
              <c:numCache>
                <c:formatCode>General</c:formatCode>
                <c:ptCount val="4"/>
                <c:pt idx="0">
                  <c:v>5</c:v>
                </c:pt>
                <c:pt idx="1">
                  <c:v>4</c:v>
                </c:pt>
                <c:pt idx="2">
                  <c:v>6</c:v>
                </c:pt>
                <c:pt idx="3">
                  <c:v>5</c:v>
                </c:pt>
              </c:numCache>
            </c:numRef>
          </c:val>
        </c:ser>
        <c:ser>
          <c:idx val="1"/>
          <c:order val="1"/>
          <c:tx>
            <c:v>Trial 1</c:v>
          </c:tx>
          <c:spPr>
            <a:solidFill>
              <a:srgbClr val="C3D69B"/>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5.0'!$A$39:$A$42</c:f>
              <c:strCache>
                <c:ptCount val="4"/>
                <c:pt idx="0">
                  <c:v>Feedback &amp; Coaching*</c:v>
                </c:pt>
                <c:pt idx="1">
                  <c:v>Measurement &amp; Direction</c:v>
                </c:pt>
                <c:pt idx="2">
                  <c:v>Providing Resources</c:v>
                </c:pt>
                <c:pt idx="3">
                  <c:v>Support for Change</c:v>
                </c:pt>
              </c:strCache>
            </c:strRef>
          </c:cat>
          <c:val>
            <c:numRef>
              <c:f>'4.0 and 5.0'!$I$39:$I$42</c:f>
              <c:numCache>
                <c:formatCode>General</c:formatCode>
                <c:ptCount val="4"/>
                <c:pt idx="0">
                  <c:v>3</c:v>
                </c:pt>
                <c:pt idx="1">
                  <c:v>3</c:v>
                </c:pt>
                <c:pt idx="2">
                  <c:v>7</c:v>
                </c:pt>
                <c:pt idx="3">
                  <c:v>4</c:v>
                </c:pt>
              </c:numCache>
            </c:numRef>
          </c:val>
        </c:ser>
        <c:dLbls>
          <c:showLegendKey val="0"/>
          <c:showVal val="1"/>
          <c:showCatName val="0"/>
          <c:showSerName val="0"/>
          <c:showPercent val="0"/>
          <c:showBubbleSize val="0"/>
        </c:dLbls>
        <c:gapWidth val="150"/>
        <c:axId val="141682560"/>
        <c:axId val="141684096"/>
      </c:barChart>
      <c:catAx>
        <c:axId val="141682560"/>
        <c:scaling>
          <c:orientation val="minMax"/>
        </c:scaling>
        <c:delete val="0"/>
        <c:axPos val="l"/>
        <c:numFmt formatCode="General" sourceLinked="1"/>
        <c:majorTickMark val="out"/>
        <c:minorTickMark val="none"/>
        <c:tickLblPos val="nextTo"/>
        <c:spPr>
          <a:ln w="3175">
            <a:solidFill>
              <a:srgbClr val="808080"/>
            </a:solidFill>
            <a:prstDash val="solid"/>
          </a:ln>
        </c:spPr>
        <c:crossAx val="141684096"/>
        <c:crosses val="autoZero"/>
        <c:auto val="1"/>
        <c:lblAlgn val="ctr"/>
        <c:lblOffset val="100"/>
        <c:noMultiLvlLbl val="0"/>
      </c:catAx>
      <c:valAx>
        <c:axId val="141684096"/>
        <c:scaling>
          <c:orientation val="minMax"/>
          <c:max val="10"/>
        </c:scaling>
        <c:delete val="0"/>
        <c:axPos val="b"/>
        <c:numFmt formatCode="General" sourceLinked="1"/>
        <c:majorTickMark val="out"/>
        <c:minorTickMark val="none"/>
        <c:tickLblPos val="nextTo"/>
        <c:spPr>
          <a:ln w="3175">
            <a:solidFill>
              <a:srgbClr val="808080"/>
            </a:solidFill>
            <a:prstDash val="solid"/>
          </a:ln>
        </c:spPr>
        <c:crossAx val="141682560"/>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ID-2001</a:t>
            </a:r>
            <a:endParaRPr lang="en-US" sz="1300" dirty="0"/>
          </a:p>
        </c:rich>
      </c:tx>
      <c:layout/>
      <c:overlay val="0"/>
      <c:spPr>
        <a:noFill/>
        <a:ln w="25400">
          <a:noFill/>
        </a:ln>
      </c:spPr>
    </c:title>
    <c:autoTitleDeleted val="0"/>
    <c:plotArea>
      <c:layout/>
      <c:barChart>
        <c:barDir val="bar"/>
        <c:grouping val="clustered"/>
        <c:varyColors val="0"/>
        <c:ser>
          <c:idx val="0"/>
          <c:order val="0"/>
          <c:tx>
            <c:v>Trial 2</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5.0'!$D$35:$D$36</c:f>
              <c:strCache>
                <c:ptCount val="2"/>
                <c:pt idx="0">
                  <c:v>Goal</c:v>
                </c:pt>
                <c:pt idx="1">
                  <c:v>Total</c:v>
                </c:pt>
              </c:strCache>
            </c:strRef>
          </c:cat>
          <c:val>
            <c:numRef>
              <c:f>'4.0 and 5.0'!$I$59:$I$60</c:f>
              <c:numCache>
                <c:formatCode>General</c:formatCode>
                <c:ptCount val="2"/>
                <c:pt idx="0" formatCode="0">
                  <c:v>20</c:v>
                </c:pt>
                <c:pt idx="1">
                  <c:v>20</c:v>
                </c:pt>
              </c:numCache>
            </c:numRef>
          </c:val>
        </c:ser>
        <c:ser>
          <c:idx val="1"/>
          <c:order val="1"/>
          <c:tx>
            <c:v>Trial 1</c:v>
          </c:tx>
          <c:spPr>
            <a:solidFill>
              <a:srgbClr val="C3D69B"/>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val>
            <c:numRef>
              <c:f>'4.0 and 5.0'!$I$35:$I$36</c:f>
              <c:numCache>
                <c:formatCode>General</c:formatCode>
                <c:ptCount val="2"/>
                <c:pt idx="0" formatCode="0">
                  <c:v>20</c:v>
                </c:pt>
                <c:pt idx="1">
                  <c:v>17</c:v>
                </c:pt>
              </c:numCache>
            </c:numRef>
          </c:val>
        </c:ser>
        <c:dLbls>
          <c:showLegendKey val="0"/>
          <c:showVal val="1"/>
          <c:showCatName val="0"/>
          <c:showSerName val="0"/>
          <c:showPercent val="0"/>
          <c:showBubbleSize val="0"/>
        </c:dLbls>
        <c:gapWidth val="150"/>
        <c:axId val="142247040"/>
        <c:axId val="142248576"/>
      </c:barChart>
      <c:catAx>
        <c:axId val="142247040"/>
        <c:scaling>
          <c:orientation val="minMax"/>
        </c:scaling>
        <c:delete val="0"/>
        <c:axPos val="l"/>
        <c:numFmt formatCode="General" sourceLinked="1"/>
        <c:majorTickMark val="out"/>
        <c:minorTickMark val="none"/>
        <c:tickLblPos val="nextTo"/>
        <c:spPr>
          <a:ln w="3175">
            <a:solidFill>
              <a:srgbClr val="808080"/>
            </a:solidFill>
            <a:prstDash val="solid"/>
          </a:ln>
        </c:spPr>
        <c:crossAx val="142248576"/>
        <c:crosses val="autoZero"/>
        <c:auto val="1"/>
        <c:lblAlgn val="ctr"/>
        <c:lblOffset val="100"/>
        <c:noMultiLvlLbl val="0"/>
      </c:catAx>
      <c:valAx>
        <c:axId val="142248576"/>
        <c:scaling>
          <c:orientation val="minMax"/>
          <c:min val="0"/>
        </c:scaling>
        <c:delete val="0"/>
        <c:axPos val="b"/>
        <c:numFmt formatCode="0" sourceLinked="1"/>
        <c:majorTickMark val="out"/>
        <c:minorTickMark val="none"/>
        <c:tickLblPos val="nextTo"/>
        <c:spPr>
          <a:ln w="3175">
            <a:solidFill>
              <a:srgbClr val="808080"/>
            </a:solidFill>
            <a:prstDash val="solid"/>
          </a:ln>
        </c:spPr>
        <c:crossAx val="142247040"/>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46"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6"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07FF40-C938-4B78-AC81-BF1E5E0688D4}"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07FF40-C938-4B78-AC81-BF1E5E0688D4}"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7FF40-C938-4B78-AC81-BF1E5E0688D4}" type="datetimeFigureOut">
              <a:rPr lang="en-US" smtClean="0"/>
              <a:pPr/>
              <a:t>7/9/2013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1063"/>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46" indent="0">
              <a:buNone/>
              <a:defRPr sz="2800"/>
            </a:lvl2pPr>
            <a:lvl3pPr marL="914293" indent="0">
              <a:buNone/>
              <a:defRPr sz="2400"/>
            </a:lvl3pPr>
            <a:lvl4pPr marL="1371440" indent="0">
              <a:buNone/>
              <a:defRPr sz="2000"/>
            </a:lvl4pPr>
            <a:lvl5pPr marL="1828586" indent="0">
              <a:buNone/>
              <a:defRPr sz="2000"/>
            </a:lvl5pPr>
            <a:lvl6pPr marL="2285733" indent="0">
              <a:buNone/>
              <a:defRPr sz="2000"/>
            </a:lvl6pPr>
            <a:lvl7pPr marL="2742879" indent="0">
              <a:buNone/>
              <a:defRPr sz="2000"/>
            </a:lvl7pPr>
            <a:lvl8pPr marL="3200026" indent="0">
              <a:buNone/>
              <a:defRPr sz="2000"/>
            </a:lvl8pPr>
            <a:lvl9pPr marL="3657172"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29" tIns="45714" rIns="91429" bIns="4571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29" tIns="45714" rIns="91429" bIns="45714" rtlCol="0" anchor="ctr"/>
          <a:lstStyle>
            <a:lvl1pPr algn="l">
              <a:defRPr sz="1200">
                <a:solidFill>
                  <a:schemeClr val="tx1">
                    <a:tint val="75000"/>
                  </a:schemeClr>
                </a:solidFill>
              </a:defRPr>
            </a:lvl1pPr>
          </a:lstStyle>
          <a:p>
            <a:fld id="{F107FF40-C938-4B78-AC81-BF1E5E0688D4}" type="datetimeFigureOut">
              <a:rPr lang="en-US" smtClean="0"/>
              <a:pPr/>
              <a:t>7/9/2013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29" tIns="45714" rIns="91429" bIns="45714"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29" tIns="45714" rIns="91429" bIns="45714" rtlCol="0" anchor="ctr"/>
          <a:lstStyle>
            <a:lvl1pPr algn="r">
              <a:defRPr sz="1200">
                <a:solidFill>
                  <a:schemeClr val="tx1">
                    <a:tint val="75000"/>
                  </a:schemeClr>
                </a:solidFill>
              </a:defRPr>
            </a:lvl1pPr>
          </a:lstStyle>
          <a:p>
            <a:fld id="{3FD5FDE8-AADD-4736-986C-B859EB3501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46" rtl="0" eaLnBrk="1" latinLnBrk="0" hangingPunct="1">
        <a:spcBef>
          <a:spcPct val="0"/>
        </a:spcBef>
        <a:buNone/>
        <a:defRPr sz="4400" kern="1200">
          <a:solidFill>
            <a:schemeClr val="tx1"/>
          </a:solidFill>
          <a:latin typeface="+mj-lt"/>
          <a:ea typeface="+mj-ea"/>
          <a:cs typeface="+mj-cs"/>
        </a:defRPr>
      </a:lvl1pPr>
    </p:titleStyle>
    <p:bodyStyle>
      <a:lvl1pPr marL="342860" indent="-342860" algn="l" defTabSz="457146" rtl="0" eaLnBrk="1" latinLnBrk="0" hangingPunct="1">
        <a:spcBef>
          <a:spcPct val="20000"/>
        </a:spcBef>
        <a:buFont typeface="Arial"/>
        <a:buChar char="•"/>
        <a:defRPr sz="3200"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chart" Target="../charts/chart4.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10"/>
          <p:cNvSpPr>
            <a:spLocks noChangeArrowheads="1"/>
          </p:cNvSpPr>
          <p:nvPr/>
        </p:nvSpPr>
        <p:spPr bwMode="auto">
          <a:xfrm>
            <a:off x="0" y="228600"/>
            <a:ext cx="9144000" cy="385286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 name="Rectangle 15"/>
          <p:cNvSpPr txBox="1">
            <a:spLocks noChangeArrowheads="1"/>
          </p:cNvSpPr>
          <p:nvPr/>
        </p:nvSpPr>
        <p:spPr>
          <a:xfrm>
            <a:off x="923925" y="1759584"/>
            <a:ext cx="7526338" cy="2130275"/>
          </a:xfrm>
          <a:prstGeom prst="rect">
            <a:avLst/>
          </a:prstGeom>
        </p:spPr>
        <p:txBody>
          <a:bodyPr/>
          <a:lstStyle>
            <a:lvl1pPr algn="ctr" defTabSz="457146" rtl="0" eaLnBrk="1" latinLnBrk="0" hangingPunct="1">
              <a:lnSpc>
                <a:spcPts val="4200"/>
              </a:lnSpc>
              <a:spcBef>
                <a:spcPct val="0"/>
              </a:spcBef>
              <a:buNone/>
              <a:defRPr sz="4000" kern="1200">
                <a:solidFill>
                  <a:schemeClr val="tx1"/>
                </a:solidFill>
                <a:latin typeface="+mj-lt"/>
                <a:ea typeface="+mj-ea"/>
                <a:cs typeface="+mj-cs"/>
              </a:defRPr>
            </a:lvl1pPr>
          </a:lstStyle>
          <a:p>
            <a:r>
              <a:rPr lang="en-US" b="1" dirty="0" smtClean="0"/>
              <a:t>STAR weSupport </a:t>
            </a:r>
            <a:br>
              <a:rPr lang="en-US" b="1" dirty="0" smtClean="0"/>
            </a:br>
            <a:r>
              <a:rPr lang="en-US" b="1" dirty="0" smtClean="0"/>
              <a:t>Feedback Template, </a:t>
            </a:r>
            <a:r>
              <a:rPr lang="en-US" b="1" smtClean="0"/>
              <a:t>Trial 2</a:t>
            </a:r>
            <a:endParaRPr lang="en-US" b="1" dirty="0" smtClean="0"/>
          </a:p>
        </p:txBody>
      </p:sp>
      <p:sp>
        <p:nvSpPr>
          <p:cNvPr id="6" name="Rectangle 16"/>
          <p:cNvSpPr txBox="1">
            <a:spLocks noChangeArrowheads="1"/>
          </p:cNvSpPr>
          <p:nvPr/>
        </p:nvSpPr>
        <p:spPr>
          <a:xfrm>
            <a:off x="2306638" y="4312315"/>
            <a:ext cx="6143625" cy="1497795"/>
          </a:xfrm>
          <a:prstGeom prst="rect">
            <a:avLst/>
          </a:prstGeom>
          <a:extLst>
            <a:ext uri="{909E8E84-426E-40DD-AFC4-6F175D3DCCD1}">
              <a14:hiddenFill xmlns:a14="http://schemas.microsoft.com/office/drawing/2010/main">
                <a:solidFill>
                  <a:schemeClr val="accent1"/>
                </a:solidFill>
              </a14:hiddenFill>
            </a:ext>
          </a:extLst>
        </p:spPr>
        <p:txBody>
          <a:bodyPr/>
          <a:lstStyle>
            <a:lvl1pPr marL="0" indent="0" algn="l" defTabSz="457146" rtl="0" eaLnBrk="1" latinLnBrk="0" hangingPunct="1">
              <a:spcBef>
                <a:spcPct val="20000"/>
              </a:spcBef>
              <a:buFont typeface="Wingdings" pitchFamily="2" charset="2"/>
              <a:buNone/>
              <a:defRPr sz="2400" b="1"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a:lstStyle>
          <a:p>
            <a:r>
              <a:rPr lang="en-US" b="0" i="1" dirty="0"/>
              <a:t>For instructions on how to use this template, see the Facilitator’s Guide: weSupport Tracking for iPhone/iPod Touch</a:t>
            </a:r>
            <a:endParaRPr lang="en-US" b="0" i="1" dirty="0"/>
          </a:p>
        </p:txBody>
      </p:sp>
      <p:sp>
        <p:nvSpPr>
          <p:cNvPr id="7" name="Rectangle 13"/>
          <p:cNvSpPr>
            <a:spLocks noChangeArrowheads="1"/>
          </p:cNvSpPr>
          <p:nvPr/>
        </p:nvSpPr>
        <p:spPr bwMode="auto">
          <a:xfrm>
            <a:off x="3238500" y="6486525"/>
            <a:ext cx="47513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dirty="0" smtClean="0">
                <a:solidFill>
                  <a:schemeClr val="bg1"/>
                </a:solidFill>
                <a:latin typeface="Arial Narrow Bold" pitchFamily="34" charset="0"/>
                <a:cs typeface="Arial Bold" pitchFamily="34" charset="0"/>
              </a:rPr>
              <a:t>For use with </a:t>
            </a:r>
            <a:r>
              <a:rPr lang="en-US" b="1" dirty="0" err="1" smtClean="0">
                <a:solidFill>
                  <a:schemeClr val="bg1"/>
                </a:solidFill>
                <a:latin typeface="Arial Narrow Bold" pitchFamily="34" charset="0"/>
                <a:cs typeface="Arial Bold" pitchFamily="34" charset="0"/>
              </a:rPr>
              <a:t>STAR:Office</a:t>
            </a:r>
            <a:r>
              <a:rPr lang="en-US" b="1" dirty="0" smtClean="0">
                <a:solidFill>
                  <a:schemeClr val="bg1"/>
                </a:solidFill>
                <a:latin typeface="Arial Narrow Bold" pitchFamily="34" charset="0"/>
                <a:cs typeface="Arial Bold" pitchFamily="34" charset="0"/>
              </a:rPr>
              <a:t> </a:t>
            </a:r>
            <a:r>
              <a:rPr lang="en-US" b="1" i="1" dirty="0" smtClean="0">
                <a:solidFill>
                  <a:schemeClr val="bg1"/>
                </a:solidFill>
                <a:latin typeface="Arial Narrow Bold" pitchFamily="34" charset="0"/>
                <a:cs typeface="Arial Bold" pitchFamily="34" charset="0"/>
              </a:rPr>
              <a:t>or</a:t>
            </a:r>
            <a:r>
              <a:rPr lang="en-US" b="1" dirty="0" smtClean="0">
                <a:solidFill>
                  <a:schemeClr val="bg1"/>
                </a:solidFill>
                <a:latin typeface="Arial Narrow Bold" pitchFamily="34" charset="0"/>
                <a:cs typeface="Arial Bold" pitchFamily="34" charset="0"/>
              </a:rPr>
              <a:t>  </a:t>
            </a:r>
            <a:r>
              <a:rPr lang="en-US" b="1" dirty="0" err="1" smtClean="0">
                <a:solidFill>
                  <a:schemeClr val="bg1"/>
                </a:solidFill>
                <a:latin typeface="Arial Narrow Bold" pitchFamily="34" charset="0"/>
                <a:cs typeface="Arial Bold" pitchFamily="34" charset="0"/>
              </a:rPr>
              <a:t>STAR:HealthCare</a:t>
            </a:r>
            <a:endParaRPr lang="en-US" b="1" dirty="0">
              <a:solidFill>
                <a:schemeClr val="bg1"/>
              </a:solidFill>
              <a:latin typeface="Arial Narrow Bold" pitchFamily="34" charset="0"/>
              <a:cs typeface="Arial Bold" pitchFamily="34" charset="0"/>
            </a:endParaRPr>
          </a:p>
        </p:txBody>
      </p:sp>
      <p:pic>
        <p:nvPicPr>
          <p:cNvPr id="8" name="Picture 4"/>
          <p:cNvPicPr>
            <a:picLocks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6683" y="375285"/>
            <a:ext cx="26130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0"/>
            <a:ext cx="9144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08938" y="5743575"/>
            <a:ext cx="1135062"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4610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pic>
        <p:nvPicPr>
          <p:cNvPr id="4" name="Picture 3" descr="rowe_art_element_G3"/>
          <p:cNvPicPr/>
          <p:nvPr/>
        </p:nvPicPr>
        <p:blipFill>
          <a:blip r:embed="rId3"/>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4"/>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4" name="TextBox 13"/>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6" name="TextBox 15"/>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19" name="TextBox 18"/>
          <p:cNvSpPr txBox="1"/>
          <p:nvPr/>
        </p:nvSpPr>
        <p:spPr>
          <a:xfrm>
            <a:off x="190500" y="63881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a:t>
            </a:r>
            <a:r>
              <a:rPr lang="en-US" sz="1500" b="1" dirty="0" smtClean="0">
                <a:solidFill>
                  <a:srgbClr val="FF0000"/>
                </a:solidFill>
              </a:rPr>
              <a:t>note areas of improvement if applicable.</a:t>
            </a:r>
            <a:endParaRPr lang="en-US" sz="1500" b="1" dirty="0">
              <a:solidFill>
                <a:srgbClr val="FF0000"/>
              </a:solidFill>
            </a:endParaRPr>
          </a:p>
        </p:txBody>
      </p:sp>
      <p:graphicFrame>
        <p:nvGraphicFramePr>
          <p:cNvPr id="21" name="Chart 20"/>
          <p:cNvGraphicFramePr>
            <a:graphicFrameLocks/>
          </p:cNvGraphicFramePr>
          <p:nvPr>
            <p:extLst>
              <p:ext uri="{D42A27DB-BD31-4B8C-83A1-F6EECF244321}">
                <p14:modId xmlns:p14="http://schemas.microsoft.com/office/powerpoint/2010/main" val="4206493007"/>
              </p:ext>
            </p:extLst>
          </p:nvPr>
        </p:nvGraphicFramePr>
        <p:xfrm>
          <a:off x="4665980" y="1474943"/>
          <a:ext cx="4025900" cy="2421467"/>
        </p:xfrm>
        <a:graphic>
          <a:graphicData uri="http://schemas.openxmlformats.org/drawingml/2006/chart">
            <c:chart xmlns:c="http://schemas.openxmlformats.org/drawingml/2006/chart" xmlns:r="http://schemas.openxmlformats.org/officeDocument/2006/relationships" r:id="rId5"/>
          </a:graphicData>
        </a:graphic>
      </p:graphicFrame>
      <p:sp>
        <p:nvSpPr>
          <p:cNvPr id="22" name="TextBox 21"/>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44 supportive behaviors </a:t>
            </a:r>
            <a:r>
              <a:rPr lang="en-US" sz="1600" dirty="0">
                <a:latin typeface="Cambria"/>
                <a:cs typeface="Cambria"/>
              </a:rPr>
              <a:t>on your iPod during</a:t>
            </a:r>
            <a:r>
              <a:rPr lang="en-US" sz="1600" dirty="0" smtClean="0">
                <a:latin typeface="Cambria"/>
                <a:cs typeface="Cambria"/>
              </a:rPr>
              <a:t> Trial 2 </a:t>
            </a:r>
            <a:r>
              <a:rPr lang="en-US" sz="1600" dirty="0">
                <a:latin typeface="Cambria"/>
                <a:cs typeface="Cambria"/>
              </a:rPr>
              <a:t>of</a:t>
            </a:r>
            <a:r>
              <a:rPr lang="en-US" sz="1600" dirty="0" smtClean="0">
                <a:latin typeface="Cambria"/>
                <a:cs typeface="Cambria"/>
              </a:rPr>
              <a:t> weSupport Tracking. Combined with Trial 1, you recorded 74 supportive behaviors.  Thank you for the time you spent tracking and working to increase the support you provide for the people you manage. </a:t>
            </a:r>
            <a:endParaRPr lang="en-US" sz="1600" dirty="0">
              <a:latin typeface="Cambria"/>
              <a:cs typeface="Cambria"/>
            </a:endParaRPr>
          </a:p>
        </p:txBody>
      </p:sp>
      <p:sp>
        <p:nvSpPr>
          <p:cNvPr id="23" name="TextBox 22"/>
          <p:cNvSpPr txBox="1"/>
          <p:nvPr/>
        </p:nvSpPr>
        <p:spPr>
          <a:xfrm>
            <a:off x="4894580" y="418338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smtClean="0">
                <a:latin typeface="Cambria"/>
                <a:cs typeface="Cambria"/>
              </a:rPr>
              <a:t> In this area you had an increase in the overall amount of support you provided between Trial 1 and Trial 2.  You had increases in each type of support during Trial 2, while Emotional support was your strongest area.</a:t>
            </a:r>
            <a:endParaRPr lang="en-US" sz="1600" dirty="0">
              <a:latin typeface="Cambria"/>
              <a:cs typeface="Cambria"/>
            </a:endParaRPr>
          </a:p>
        </p:txBody>
      </p:sp>
      <p:graphicFrame>
        <p:nvGraphicFramePr>
          <p:cNvPr id="24" name="Chart 23"/>
          <p:cNvGraphicFramePr>
            <a:graphicFrameLocks/>
          </p:cNvGraphicFramePr>
          <p:nvPr>
            <p:extLst>
              <p:ext uri="{D42A27DB-BD31-4B8C-83A1-F6EECF244321}">
                <p14:modId xmlns:p14="http://schemas.microsoft.com/office/powerpoint/2010/main" val="1984505284"/>
              </p:ext>
            </p:extLst>
          </p:nvPr>
        </p:nvGraphicFramePr>
        <p:xfrm>
          <a:off x="355600" y="3896409"/>
          <a:ext cx="4013200" cy="2421467"/>
        </p:xfrm>
        <a:graphic>
          <a:graphicData uri="http://schemas.openxmlformats.org/drawingml/2006/chart">
            <c:chart xmlns:c="http://schemas.openxmlformats.org/drawingml/2006/chart" xmlns:r="http://schemas.openxmlformats.org/officeDocument/2006/relationships" r:id="rId6"/>
          </a:graphicData>
        </a:graphic>
      </p:graphicFrame>
      <p:sp>
        <p:nvSpPr>
          <p:cNvPr id="17" name="TextBox 16"/>
          <p:cNvSpPr txBox="1"/>
          <p:nvPr/>
        </p:nvSpPr>
        <p:spPr>
          <a:xfrm>
            <a:off x="350010" y="3588723"/>
            <a:ext cx="4589136"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Trial 2 Excel file.</a:t>
            </a:r>
            <a:endParaRPr lang="en-US" b="1"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graphicFrame>
        <p:nvGraphicFramePr>
          <p:cNvPr id="25" name="Chart 24"/>
          <p:cNvGraphicFramePr>
            <a:graphicFrameLocks/>
          </p:cNvGraphicFramePr>
          <p:nvPr>
            <p:extLst>
              <p:ext uri="{D42A27DB-BD31-4B8C-83A1-F6EECF244321}">
                <p14:modId xmlns:p14="http://schemas.microsoft.com/office/powerpoint/2010/main" val="1150038416"/>
              </p:ext>
            </p:extLst>
          </p:nvPr>
        </p:nvGraphicFramePr>
        <p:xfrm>
          <a:off x="350010" y="3621352"/>
          <a:ext cx="4013200" cy="24214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23"/>
          <p:cNvGraphicFramePr>
            <a:graphicFrameLocks/>
          </p:cNvGraphicFramePr>
          <p:nvPr>
            <p:extLst>
              <p:ext uri="{D42A27DB-BD31-4B8C-83A1-F6EECF244321}">
                <p14:modId xmlns:p14="http://schemas.microsoft.com/office/powerpoint/2010/main" val="777998193"/>
              </p:ext>
            </p:extLst>
          </p:nvPr>
        </p:nvGraphicFramePr>
        <p:xfrm>
          <a:off x="4762500" y="1468967"/>
          <a:ext cx="4013200" cy="2421466"/>
        </p:xfrm>
        <a:graphic>
          <a:graphicData uri="http://schemas.openxmlformats.org/drawingml/2006/chart">
            <c:chart xmlns:c="http://schemas.openxmlformats.org/drawingml/2006/chart" xmlns:r="http://schemas.openxmlformats.org/officeDocument/2006/relationships" r:id="rId4"/>
          </a:graphicData>
        </a:graphic>
      </p:graphicFrame>
      <p:pic>
        <p:nvPicPr>
          <p:cNvPr id="15" name="Picture 14" descr="rowe_art_element_G3"/>
          <p:cNvPicPr/>
          <p:nvPr/>
        </p:nvPicPr>
        <p:blipFill>
          <a:blip r:embed="rId5"/>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6"/>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2" name="TextBox 11"/>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6" name="TextBox 15"/>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20" name="TextBox 19"/>
          <p:cNvSpPr txBox="1"/>
          <p:nvPr/>
        </p:nvSpPr>
        <p:spPr>
          <a:xfrm>
            <a:off x="350010" y="3309323"/>
            <a:ext cx="45013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Trial 2 Excel file.</a:t>
            </a:r>
            <a:endParaRPr lang="en-US" b="1" dirty="0">
              <a:solidFill>
                <a:srgbClr val="FF0000"/>
              </a:solidFill>
            </a:endParaRPr>
          </a:p>
        </p:txBody>
      </p:sp>
      <p:sp>
        <p:nvSpPr>
          <p:cNvPr id="21" name="TextBox 20"/>
          <p:cNvSpPr txBox="1"/>
          <p:nvPr/>
        </p:nvSpPr>
        <p:spPr>
          <a:xfrm>
            <a:off x="190500" y="60706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note areas of improvement if applicable</a:t>
            </a:r>
            <a:r>
              <a:rPr lang="en-US" sz="1500" b="1" dirty="0" smtClean="0">
                <a:solidFill>
                  <a:srgbClr val="FF0000"/>
                </a:solidFill>
              </a:rPr>
              <a:t>.</a:t>
            </a:r>
            <a:endParaRPr lang="en-US" sz="1500" b="1" dirty="0">
              <a:solidFill>
                <a:srgbClr val="FF0000"/>
              </a:solidFill>
            </a:endParaRPr>
          </a:p>
        </p:txBody>
      </p:sp>
      <p:sp>
        <p:nvSpPr>
          <p:cNvPr id="23" name="TextBox 22"/>
          <p:cNvSpPr txBox="1"/>
          <p:nvPr/>
        </p:nvSpPr>
        <p:spPr>
          <a:xfrm>
            <a:off x="355600" y="14478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 in the amount of support you provided for employees during Trial 2. You had increases in Support for Change, Measurement &amp; Direction, and Feedback &amp; Coaching during Trial 2.</a:t>
            </a:r>
            <a:endParaRPr lang="en-US" sz="1600" dirty="0">
              <a:latin typeface="Cambria"/>
              <a:cs typeface="Cambria"/>
            </a:endParaRPr>
          </a:p>
        </p:txBody>
      </p:sp>
      <p:sp>
        <p:nvSpPr>
          <p:cNvPr id="27" name="TextBox 26"/>
          <p:cNvSpPr txBox="1"/>
          <p:nvPr/>
        </p:nvSpPr>
        <p:spPr>
          <a:xfrm>
            <a:off x="4975098" y="39680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similar effort in providing and tracking Performance Support and Family and Personal Support over both trials.  We encourage you to maintain this balance, and encourage all supervisors to continue to provide high levels of support for employees’ personal lives and job performance in the future.</a:t>
            </a:r>
            <a:endParaRPr lang="en-US" sz="1600" dirty="0">
              <a:latin typeface="Cambria"/>
              <a:cs typeface="Cambri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6910260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661753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730397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782345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772824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775054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8012546" y="392493"/>
            <a:ext cx="660400" cy="660400"/>
          </a:xfrm>
          <a:prstGeom prst="rect">
            <a:avLst/>
          </a:prstGeom>
        </p:spPr>
      </p:pic>
      <p:sp>
        <p:nvSpPr>
          <p:cNvPr id="12" name="TextBox 11"/>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8" name="TextBox 17"/>
          <p:cNvSpPr txBox="1"/>
          <p:nvPr/>
        </p:nvSpPr>
        <p:spPr>
          <a:xfrm>
            <a:off x="355600" y="1473201"/>
            <a:ext cx="4025900" cy="2062091"/>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smtClean="0">
                <a:latin typeface="Cambria"/>
                <a:cs typeface="Cambria"/>
              </a:rPr>
              <a:t>You recorded [X] supportive behaviors on your iPod during Trial 2 of weSupport Tracking. Combined with Trial 1, you recorded [X] supportive behaviors.  Thank you for the time you spent tracking and working to increase the support you provide for the people you manage. </a:t>
            </a:r>
            <a:endParaRPr lang="en-US" sz="1600" dirty="0">
              <a:latin typeface="Cambria"/>
              <a:cs typeface="Cambria"/>
            </a:endParaRPr>
          </a:p>
        </p:txBody>
      </p:sp>
      <p:sp>
        <p:nvSpPr>
          <p:cNvPr id="20" name="TextBox 19"/>
          <p:cNvSpPr txBox="1"/>
          <p:nvPr/>
        </p:nvSpPr>
        <p:spPr>
          <a:xfrm>
            <a:off x="4939146" y="4207750"/>
            <a:ext cx="3797300" cy="1815869"/>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a:t>
            </a:r>
            <a:r>
              <a:rPr lang="en-US" sz="1600" dirty="0" smtClean="0">
                <a:latin typeface="Cambria"/>
                <a:cs typeface="Cambria"/>
              </a:rPr>
              <a:t>In this area, you had a[n] [increase/decrease] in the amount of support you provided between Trial 1 and Trial 2. You had increases in [X] support, while [X] support was your strongest area during Trial 2.</a:t>
            </a:r>
            <a:endParaRPr lang="en-US" sz="1600" dirty="0">
              <a:latin typeface="Cambria"/>
              <a:cs typeface="Cambria"/>
            </a:endParaRPr>
          </a:p>
        </p:txBody>
      </p:sp>
      <p:pic>
        <p:nvPicPr>
          <p:cNvPr id="8" name="Picture 7"/>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079040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a:t>
            </a:r>
            <a:r>
              <a:rPr lang="en-US" sz="1600" b="1" i="1" u="sng" smtClean="0">
                <a:latin typeface="Cambria"/>
                <a:cs typeface="Cambria"/>
              </a:rPr>
              <a:t>weSupport Tracking!</a:t>
            </a:r>
            <a:endParaRPr lang="en-US" sz="1600" dirty="0"/>
          </a:p>
        </p:txBody>
      </p:sp>
      <p:sp>
        <p:nvSpPr>
          <p:cNvPr id="14" name="TextBox 13"/>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2</a:t>
            </a:r>
            <a:endParaRPr lang="en-US" sz="1600" dirty="0">
              <a:latin typeface="Cambria"/>
              <a:cs typeface="Cambria"/>
            </a:endParaRPr>
          </a:p>
        </p:txBody>
      </p:sp>
      <p:sp>
        <p:nvSpPr>
          <p:cNvPr id="19" name="TextBox 18"/>
          <p:cNvSpPr txBox="1"/>
          <p:nvPr/>
        </p:nvSpPr>
        <p:spPr>
          <a:xfrm>
            <a:off x="438403" y="1473201"/>
            <a:ext cx="3949700" cy="1815869"/>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[also] had a[n] [increase/decrease] in the amount of support you provided from Trial 1 to Trial 2.  You had increases in each type of support during Trial 2, with Feedback &amp; Coaching your strongest area.</a:t>
            </a:r>
            <a:endParaRPr lang="en-US" sz="1600" dirty="0">
              <a:latin typeface="Cambria"/>
              <a:cs typeface="Cambria"/>
            </a:endParaRPr>
          </a:p>
        </p:txBody>
      </p:sp>
      <p:sp>
        <p:nvSpPr>
          <p:cNvPr id="18" name="TextBox 17"/>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more effort in providing and tracking [X] Support than [X] Support over both trials.  We encourage you to strive for balance in these types of support, and encourage all supervisors to continue to provide high levels of support for employees in the future.</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83749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5051</TotalTime>
  <Words>3991</Words>
  <Application>Microsoft Office PowerPoint</Application>
  <PresentationFormat>Letter Paper (8.5x11 in)</PresentationFormat>
  <Paragraphs>191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Brad Wipfli</dc:creator>
  <cp:lastModifiedBy>Jen Coury</cp:lastModifiedBy>
  <cp:revision>137</cp:revision>
  <cp:lastPrinted>2010-02-18T23:17:17Z</cp:lastPrinted>
  <dcterms:created xsi:type="dcterms:W3CDTF">2011-07-21T15:52:05Z</dcterms:created>
  <dcterms:modified xsi:type="dcterms:W3CDTF">2013-07-09T18:05:21Z</dcterms:modified>
</cp:coreProperties>
</file>